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64" r:id="rId5"/>
    <p:sldId id="266" r:id="rId6"/>
    <p:sldId id="263" r:id="rId7"/>
    <p:sldId id="267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9E3C"/>
    <a:srgbClr val="FEFCA3"/>
    <a:srgbClr val="DDE4EF"/>
    <a:srgbClr val="1B3857"/>
    <a:srgbClr val="D8AD80"/>
    <a:srgbClr val="2C5389"/>
    <a:srgbClr val="39727D"/>
    <a:srgbClr val="254A76"/>
    <a:srgbClr val="345D9F"/>
    <a:srgbClr val="244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612" autoAdjust="0"/>
  </p:normalViewPr>
  <p:slideViewPr>
    <p:cSldViewPr showGuides="1">
      <p:cViewPr varScale="1">
        <p:scale>
          <a:sx n="65" d="100"/>
          <a:sy n="65" d="100"/>
        </p:scale>
        <p:origin x="3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10D7-2665-4903-9C6F-076E1586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5D71A-46DF-458B-99B8-F83063E6E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981ED-0386-4F9F-A13D-7EA5BA69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0805-BC66-48B1-8B23-10A4CC70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FE5D-C278-45D0-8AB3-B35B9BA7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095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E635-BEC2-4CC9-B66B-5096EDD3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7BB20-645E-4909-90A5-073CE53FA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434E9-E31F-49E1-B22E-5FFE3986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1142-25BC-41CE-B8B7-DB4FC025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3BC6C-BB9B-4377-95CA-B602EE70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359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CD8A6-EA58-4C90-B9FB-D99777E1E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2ED4A-42E7-4CF4-AE93-2474D2B3F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753B-C811-496A-9470-5B304A9D3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DC208-0B7B-4B31-A2D7-2411DAFB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1546F-F39C-43AB-A589-B36A58AF3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486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51AE-39C0-4733-9250-9F7762C1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C859-DA6F-439A-B434-F80CC19AC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1FD3-7D07-4E5E-AC82-D9555128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79AE-A326-4E9D-96B8-E8C75C5D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83CB6-0CF0-46AA-A06F-533674462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270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FFD2-2589-45E4-8840-A21C003B7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7350E-F829-46F3-A871-371701814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E8ABC-9837-4E70-BF15-3FFA6978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A8B73-8A06-4957-ADFA-3CD816D1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13B43-7DCC-4454-B098-59C508B2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876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95F3B-2FA7-46CA-B1B5-59E7176A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E77A2-2BE9-496E-B245-1E892D402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FA8E5-B19A-4654-8310-CA800CE4D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7AE4C-9BEF-4638-AB07-41FBF3FB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1F256-896B-40B3-B3C4-C4B967C4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53E1CD-0874-4FEB-8C12-9D7D9B86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416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917C-763F-48C4-A8DF-DECF1584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7E2FE-351B-4066-9F43-817EA4D02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FA646-43C5-4EAD-AD69-B3B9BEF89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B7CC97-2163-46C4-BF3A-B8AB81956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64132-B3E7-49D6-9B62-C9151E2A29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269409-4F13-4886-B5DB-8BF92E80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BBA411-AA1B-424D-8EBE-1CFA5F6A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967B4-68BA-4FD1-8715-000A9B5C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652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C229B-0E4C-4B76-AF78-8F615DDFE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DBC42-90CE-4295-B32B-26C618A4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87633-980D-4FD7-ACFF-7B49B2684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723CF-C2E1-435D-AEC6-B7AEED59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514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C5765-E406-48CC-A45B-E71E6348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F5D5C-E795-4AE7-A8C5-561538A1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C322C-53BB-4D05-995A-18586EDD9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768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9AFA-509A-4DBA-8B31-60C48C441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82302-AA4D-4B84-B0CC-D8C3C992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E21A7-8845-49E7-A5BB-5C9DE95F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25988-6A8A-4B5D-9A3C-FC4B47C91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FE372-0947-442D-AC09-4E2ADB316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A260E-FD97-4CDC-B3BD-8507A9D0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798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133-0934-4CF0-B43D-2A0D8788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5722E-6A86-4385-9E02-B23CF76050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83C42-5E80-4666-BA2E-FCDD0ED82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CDD30-4A46-4341-B939-6117DD77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529D7-CEB7-4CAB-BF96-04C6B1AF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17D84-FA78-4302-A238-C79D86D5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99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F19A03-3BBE-4456-8349-BA00C6DB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E32B6-AAC6-4E51-A00E-EB104CEA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035D1-BD47-42D2-9435-9F60625B4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AF523-4935-409E-A3C9-E1F8156A92D3}" type="datetimeFigureOut">
              <a:rPr lang="en-ID" smtClean="0"/>
              <a:t>26/12/2022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8B21D-CF04-4860-8068-962E0B32C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06699-EFE7-4217-BA39-744FE5BA9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9242E-C9A7-45D1-86C7-69F8866ACA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7325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BAB5-DEFE-432A-8D61-A85489B5E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pt MLBB">
            <a:hlinkClick r:id="" action="ppaction://media"/>
            <a:extLst>
              <a:ext uri="{FF2B5EF4-FFF2-40B4-BE49-F238E27FC236}">
                <a16:creationId xmlns:a16="http://schemas.microsoft.com/office/drawing/2014/main" id="{610FCED7-14C6-4EDB-A076-05B2686784BA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9" end="3655.8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82" y="0"/>
            <a:ext cx="12204481" cy="6858000"/>
          </a:xfrm>
        </p:spPr>
      </p:pic>
    </p:spTree>
    <p:extLst>
      <p:ext uri="{BB962C8B-B14F-4D97-AF65-F5344CB8AC3E}">
        <p14:creationId xmlns:p14="http://schemas.microsoft.com/office/powerpoint/2010/main" val="395138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AD05E1FC-BE6A-4392-B7CD-4FD2BA71E8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17" end="1798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457" y="1426468"/>
            <a:ext cx="6096000" cy="3429000"/>
          </a:xfrm>
          <a:prstGeom prst="rect">
            <a:avLst/>
          </a:prstGeom>
        </p:spPr>
      </p:pic>
      <p:pic>
        <p:nvPicPr>
          <p:cNvPr id="5" name="Picture 4" descr="A picture containing text, swimming&#10;&#10;Description automatically generated">
            <a:extLst>
              <a:ext uri="{FF2B5EF4-FFF2-40B4-BE49-F238E27FC236}">
                <a16:creationId xmlns:a16="http://schemas.microsoft.com/office/drawing/2014/main" id="{23A4DEDB-4C30-4D6C-9145-8E06FAB897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6D58F7-812A-4D4A-8869-4EC6612A83B1}"/>
              </a:ext>
            </a:extLst>
          </p:cNvPr>
          <p:cNvSpPr/>
          <p:nvPr/>
        </p:nvSpPr>
        <p:spPr>
          <a:xfrm>
            <a:off x="-11833992" y="6669360"/>
            <a:ext cx="12457384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8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0.95964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D7E9-FAEE-4067-AB03-4C80D3C3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EE981BC2-4C89-4E5E-AC61-E25B3F93F1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0907" y="2823257"/>
            <a:ext cx="7735888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A46E5-1055-430F-881D-C036FF859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0014EC-794B-4100-BDF6-384F7951BA2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57" y="1989698"/>
            <a:ext cx="634814" cy="63481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3EC612-0C86-4366-93E6-A9B43444F27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941115"/>
            <a:ext cx="695797" cy="6957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750F64-4490-4203-A9EA-021A45239A7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57" y="1990043"/>
            <a:ext cx="634982" cy="6349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A7E3F4F-30C0-4D38-8330-93DCB674846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26" y="1988840"/>
            <a:ext cx="696486" cy="696486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 highlightClick="1"/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E067344-1C8B-4B4A-84EF-7273DFA0CF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t="40004" r="11316" b="31973"/>
          <a:stretch/>
        </p:blipFill>
        <p:spPr>
          <a:xfrm>
            <a:off x="3935760" y="5589240"/>
            <a:ext cx="1944216" cy="432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814CE3-064A-4861-A7A5-81729C250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47" y="3538358"/>
            <a:ext cx="1056244" cy="105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9F3711-50EF-42D9-8A23-8A922B007A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14" y="3538358"/>
            <a:ext cx="1056244" cy="10562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C8D94D-2C7B-4863-AE9A-CA5AFC25603F}"/>
              </a:ext>
            </a:extLst>
          </p:cNvPr>
          <p:cNvSpPr txBox="1"/>
          <p:nvPr/>
        </p:nvSpPr>
        <p:spPr>
          <a:xfrm>
            <a:off x="1231122" y="179348"/>
            <a:ext cx="532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>
                <a:solidFill>
                  <a:srgbClr val="D8AD80"/>
                </a:solidFill>
                <a:latin typeface="Friz Quadrata" pitchFamily="50" charset="0"/>
              </a:rPr>
              <a:t>PENGARUH KOMPUTER DI BIDANG PENDIDIKAN</a:t>
            </a:r>
            <a:endParaRPr lang="en-ID" dirty="0">
              <a:solidFill>
                <a:srgbClr val="D8AD80"/>
              </a:solidFill>
              <a:latin typeface="Friz Quadrata" pitchFamily="50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43360C-B88C-4A31-AA37-EB1285AF3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279" y="1887586"/>
            <a:ext cx="843588" cy="797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F8139D-7A2C-4009-9EBD-2049DDB723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49" y="1887586"/>
            <a:ext cx="825248" cy="829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BE0193-69BA-4CF8-B807-D9F93F308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887586"/>
            <a:ext cx="829833" cy="8252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788D24-B888-404B-9AC1-B89C87654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175" y="1887586"/>
            <a:ext cx="825247" cy="8344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C84AF41-1431-4192-826C-40DEF0E00491}"/>
              </a:ext>
            </a:extLst>
          </p:cNvPr>
          <p:cNvSpPr txBox="1"/>
          <p:nvPr/>
        </p:nvSpPr>
        <p:spPr>
          <a:xfrm>
            <a:off x="9759941" y="1700808"/>
            <a:ext cx="14189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APA ITU KOMPUTER</a:t>
            </a:r>
            <a:endParaRPr lang="en-ID" sz="1050" dirty="0">
              <a:solidFill>
                <a:srgbClr val="D8AD80"/>
              </a:solidFill>
              <a:latin typeface="Friz Quadrata" pitchFamily="50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40FF8D-8AE5-440D-A3C9-1E57BC56ED13}"/>
              </a:ext>
            </a:extLst>
          </p:cNvPr>
          <p:cNvSpPr txBox="1"/>
          <p:nvPr/>
        </p:nvSpPr>
        <p:spPr>
          <a:xfrm>
            <a:off x="9759941" y="2725470"/>
            <a:ext cx="1473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SEJARAH KOMPUTER</a:t>
            </a:r>
            <a:endParaRPr lang="en-ID" sz="1050" dirty="0">
              <a:solidFill>
                <a:srgbClr val="D8AD80"/>
              </a:solidFill>
              <a:latin typeface="Friz Quadrata" pitchFamily="50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5C2F0E-4C3C-4F7E-BEFE-B41E9F23AEC9}"/>
              </a:ext>
            </a:extLst>
          </p:cNvPr>
          <p:cNvSpPr txBox="1"/>
          <p:nvPr/>
        </p:nvSpPr>
        <p:spPr>
          <a:xfrm>
            <a:off x="9759941" y="3717032"/>
            <a:ext cx="1975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DAMPAK POSITIF KOMPUTER</a:t>
            </a:r>
            <a:endParaRPr lang="en-ID" sz="1050" dirty="0">
              <a:solidFill>
                <a:srgbClr val="D8AD80"/>
              </a:solidFill>
              <a:latin typeface="Friz Quadrata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8DD14C-C405-41B6-A564-E2D457457CB5}"/>
              </a:ext>
            </a:extLst>
          </p:cNvPr>
          <p:cNvSpPr txBox="1"/>
          <p:nvPr/>
        </p:nvSpPr>
        <p:spPr>
          <a:xfrm>
            <a:off x="9759941" y="4581128"/>
            <a:ext cx="12939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DAMPAK NEGATIF</a:t>
            </a:r>
            <a:endParaRPr lang="en-ID" sz="1050" dirty="0">
              <a:solidFill>
                <a:srgbClr val="D8AD80"/>
              </a:solidFill>
              <a:latin typeface="Friz Quadrata" pitchFamily="50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6314F3-D242-4010-A582-0C28771F3DAF}"/>
              </a:ext>
            </a:extLst>
          </p:cNvPr>
          <p:cNvSpPr txBox="1"/>
          <p:nvPr/>
        </p:nvSpPr>
        <p:spPr>
          <a:xfrm>
            <a:off x="9759941" y="5661248"/>
            <a:ext cx="18742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CARA MENYIKAPI DAMPAK </a:t>
            </a:r>
          </a:p>
          <a:p>
            <a:r>
              <a:rPr lang="id-ID" sz="1050" dirty="0" smtClean="0">
                <a:solidFill>
                  <a:srgbClr val="D8AD80"/>
                </a:solidFill>
                <a:latin typeface="Friz Quadrata" pitchFamily="50" charset="0"/>
              </a:rPr>
              <a:t>DAMPAK KOMPUTER</a:t>
            </a:r>
            <a:endParaRPr lang="en-ID" sz="1050" dirty="0">
              <a:solidFill>
                <a:srgbClr val="D8AD80"/>
              </a:solidFill>
              <a:latin typeface="Friz Quadrata" pitchFamily="50" charset="0"/>
            </a:endParaRPr>
          </a:p>
        </p:txBody>
      </p:sp>
      <p:pic>
        <p:nvPicPr>
          <p:cNvPr id="50" name="Picture 49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9141FBC-08DF-4A20-A4D7-F2A69F8E1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90661" b="91999"/>
          <a:stretch/>
        </p:blipFill>
        <p:spPr>
          <a:xfrm>
            <a:off x="191344" y="0"/>
            <a:ext cx="947250" cy="5486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814CE3-064A-4861-A7A5-81729C250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2" y="3538358"/>
            <a:ext cx="1056244" cy="105624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814CE3-064A-4861-A7A5-81729C250E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6" y="3538358"/>
            <a:ext cx="1056244" cy="105624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3626" y="2933219"/>
            <a:ext cx="1547219" cy="465943"/>
            <a:chOff x="673626" y="2933219"/>
            <a:chExt cx="1547219" cy="4659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B85A7A-7C33-4A17-A93B-FF8D612D7030}"/>
                </a:ext>
              </a:extLst>
            </p:cNvPr>
            <p:cNvSpPr txBox="1"/>
            <p:nvPr/>
          </p:nvSpPr>
          <p:spPr>
            <a:xfrm>
              <a:off x="673626" y="2933219"/>
              <a:ext cx="15472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M.FARID DENI AL FITO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AB85A7A-7C33-4A17-A93B-FF8D612D7030}"/>
                </a:ext>
              </a:extLst>
            </p:cNvPr>
            <p:cNvSpPr txBox="1"/>
            <p:nvPr/>
          </p:nvSpPr>
          <p:spPr>
            <a:xfrm>
              <a:off x="845150" y="3145246"/>
              <a:ext cx="120417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NIM : 223200251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433120" y="2933219"/>
            <a:ext cx="1350050" cy="460421"/>
            <a:chOff x="2433120" y="2933219"/>
            <a:chExt cx="1350050" cy="46042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2B8F63-3785-4CF6-932A-3B0F32FCC3F5}"/>
                </a:ext>
              </a:extLst>
            </p:cNvPr>
            <p:cNvSpPr txBox="1"/>
            <p:nvPr/>
          </p:nvSpPr>
          <p:spPr>
            <a:xfrm>
              <a:off x="2433120" y="2933219"/>
              <a:ext cx="13500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SUNANAN AL YLYA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B85A7A-7C33-4A17-A93B-FF8D612D7030}"/>
                </a:ext>
              </a:extLst>
            </p:cNvPr>
            <p:cNvSpPr txBox="1"/>
            <p:nvPr/>
          </p:nvSpPr>
          <p:spPr>
            <a:xfrm>
              <a:off x="2506118" y="3139724"/>
              <a:ext cx="123623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NIM : 223200239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91611" y="2933219"/>
            <a:ext cx="1254412" cy="466474"/>
            <a:chOff x="4191611" y="2933219"/>
            <a:chExt cx="1254412" cy="46647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C7293B-8202-4251-A5E2-5925CFAC1869}"/>
                </a:ext>
              </a:extLst>
            </p:cNvPr>
            <p:cNvSpPr txBox="1"/>
            <p:nvPr/>
          </p:nvSpPr>
          <p:spPr>
            <a:xfrm>
              <a:off x="4230626" y="2933219"/>
              <a:ext cx="121539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YUAN MAULANA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B85A7A-7C33-4A17-A93B-FF8D612D7030}"/>
                </a:ext>
              </a:extLst>
            </p:cNvPr>
            <p:cNvSpPr txBox="1"/>
            <p:nvPr/>
          </p:nvSpPr>
          <p:spPr>
            <a:xfrm>
              <a:off x="4191611" y="3145777"/>
              <a:ext cx="121058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NIM : 223200261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923807" y="2933219"/>
            <a:ext cx="1231427" cy="518375"/>
            <a:chOff x="5923807" y="2933219"/>
            <a:chExt cx="1231427" cy="51837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A04A544-7118-4351-85BA-A11ED3147556}"/>
                </a:ext>
              </a:extLst>
            </p:cNvPr>
            <p:cNvSpPr txBox="1"/>
            <p:nvPr/>
          </p:nvSpPr>
          <p:spPr>
            <a:xfrm>
              <a:off x="5995140" y="2933219"/>
              <a:ext cx="11464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RISKI NURHADI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B85A7A-7C33-4A17-A93B-FF8D612D7030}"/>
                </a:ext>
              </a:extLst>
            </p:cNvPr>
            <p:cNvSpPr txBox="1"/>
            <p:nvPr/>
          </p:nvSpPr>
          <p:spPr>
            <a:xfrm>
              <a:off x="5923807" y="3197678"/>
              <a:ext cx="12314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smtClean="0">
                  <a:solidFill>
                    <a:srgbClr val="D8AD80"/>
                  </a:solidFill>
                  <a:latin typeface="Friz Quadrata" pitchFamily="50" charset="0"/>
                </a:rPr>
                <a:t>NIM : 223200259</a:t>
              </a:r>
              <a:endParaRPr lang="en-ID" sz="1050" dirty="0">
                <a:solidFill>
                  <a:srgbClr val="D8AD80"/>
                </a:solidFill>
                <a:latin typeface="Friz Quadrat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66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1BE3F274-CD4D-46F8-9D1A-02362CF4EE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813" end="172810"/>
                  <p14:fade in="2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2872" y="2359360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EB37E-2A3B-464E-92F6-A4C2D142E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430DD-B370-4AD6-9E86-877A6D6427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r="48546" b="11299"/>
          <a:stretch/>
        </p:blipFill>
        <p:spPr>
          <a:xfrm>
            <a:off x="8400256" y="2276873"/>
            <a:ext cx="3791744" cy="4581128"/>
          </a:xfrm>
          <a:prstGeom prst="rect">
            <a:avLst/>
          </a:prstGeom>
        </p:spPr>
      </p:pic>
      <p:pic>
        <p:nvPicPr>
          <p:cNvPr id="14" name="Picture 1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5439C90-E707-495C-8F95-0813A74A0F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24131" r="12696" b="15544"/>
          <a:stretch/>
        </p:blipFill>
        <p:spPr>
          <a:xfrm>
            <a:off x="1775520" y="5603098"/>
            <a:ext cx="2520280" cy="7200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18E70B-074A-4577-AF38-19A39AAB246B}"/>
              </a:ext>
            </a:extLst>
          </p:cNvPr>
          <p:cNvSpPr txBox="1"/>
          <p:nvPr/>
        </p:nvSpPr>
        <p:spPr>
          <a:xfrm>
            <a:off x="2207568" y="5682167"/>
            <a:ext cx="17281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2000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9496" y="1188509"/>
            <a:ext cx="8424936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perangkat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elektronik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perintah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disimpan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menyelesaikan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perhitungan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matematika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pemrosesan</a:t>
            </a:r>
            <a:r>
              <a:rPr lang="en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</a:t>
            </a:r>
            <a:r>
              <a:rPr lang="id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endParaRPr lang="id-ID" b="1" dirty="0">
              <a:solidFill>
                <a:srgbClr val="DDE4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d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Penemuan Komputer membawa dampak dalam dunia pendidikan. Dampak ini ada yang sifatnya positif atau bermanfaat tetapi ada juga yang negatif atau merugikan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4795" y="338862"/>
            <a:ext cx="21210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id-ID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 itu Komputer</a:t>
            </a:r>
            <a:endParaRPr lang="en-ID" b="1" dirty="0">
              <a:solidFill>
                <a:srgbClr val="DDE4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55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1BE3F274-CD4D-46F8-9D1A-02362CF4EE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813" end="172810"/>
                  <p14:fade in="2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2872" y="235936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EB37E-2A3B-464E-92F6-A4C2D142E1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430DD-B370-4AD6-9E86-877A6D6427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r="48546" b="11299"/>
          <a:stretch/>
        </p:blipFill>
        <p:spPr>
          <a:xfrm>
            <a:off x="8400256" y="2276873"/>
            <a:ext cx="3791744" cy="4581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2F0FF-1050-4257-A870-DF5DF3F03E0D}"/>
              </a:ext>
            </a:extLst>
          </p:cNvPr>
          <p:cNvSpPr txBox="1"/>
          <p:nvPr/>
        </p:nvSpPr>
        <p:spPr>
          <a:xfrm>
            <a:off x="1638705" y="1326918"/>
            <a:ext cx="7841671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ID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id-ID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engutip dari buku </a:t>
            </a:r>
            <a:r>
              <a:rPr lang="id-ID" b="1" i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Pengantar teknologi untuk bisnis (2005) </a:t>
            </a:r>
            <a:r>
              <a:rPr lang="id-ID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karya M.Suyanto, Komputer di temukan pada 1822, oleh Charles babbage, Seorang ahli matematika asal Inggris</a:t>
            </a:r>
          </a:p>
          <a:p>
            <a:pPr lvl="1">
              <a:lnSpc>
                <a:spcPct val="150000"/>
              </a:lnSpc>
            </a:pPr>
            <a:endParaRPr lang="id-ID" b="1" dirty="0" smtClean="0">
              <a:solidFill>
                <a:srgbClr val="DDE4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id-ID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id-ID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Awalnya Charles hanya berinovasi menciptakan sebuah mesin hitung bertenaga uap  Namun ternyata penemuan nya ini menjadi cikal bakal komputer yang sampai saat ini kita gunakan</a:t>
            </a:r>
            <a:endParaRPr lang="en-ID" dirty="0">
              <a:solidFill>
                <a:srgbClr val="DDE4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BA35E-2CE8-4126-A533-9582B3EDADAB}"/>
              </a:ext>
            </a:extLst>
          </p:cNvPr>
          <p:cNvSpPr txBox="1"/>
          <p:nvPr/>
        </p:nvSpPr>
        <p:spPr>
          <a:xfrm>
            <a:off x="2351584" y="267708"/>
            <a:ext cx="748883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id-ID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ejarah singkat Komputer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5439C90-E707-495C-8F95-0813A74A0F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24131" r="12696" b="15544"/>
          <a:stretch/>
        </p:blipFill>
        <p:spPr>
          <a:xfrm>
            <a:off x="1775520" y="5603098"/>
            <a:ext cx="2520280" cy="720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18E70B-074A-4577-AF38-19A39AAB246B}"/>
              </a:ext>
            </a:extLst>
          </p:cNvPr>
          <p:cNvSpPr txBox="1"/>
          <p:nvPr/>
        </p:nvSpPr>
        <p:spPr>
          <a:xfrm>
            <a:off x="2207568" y="5682167"/>
            <a:ext cx="17281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2000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3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CCDD4C50-845F-4C27-9A53-4A053C8AFB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51" end="170038"/>
                  <p14:fade in="2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70402" y="2218556"/>
            <a:ext cx="609600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3B19F-C10B-4938-9A69-323444B9B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C62851-D38C-473B-93BE-C7CF72ED7E48}"/>
              </a:ext>
            </a:extLst>
          </p:cNvPr>
          <p:cNvSpPr txBox="1"/>
          <p:nvPr/>
        </p:nvSpPr>
        <p:spPr>
          <a:xfrm>
            <a:off x="2351584" y="267708"/>
            <a:ext cx="748883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d-ID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ampak Positif Komputer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83532" y="1262043"/>
            <a:ext cx="8424936" cy="2232248"/>
            <a:chOff x="1883532" y="1340768"/>
            <a:chExt cx="8424936" cy="2232248"/>
          </a:xfrm>
        </p:grpSpPr>
        <p:pic>
          <p:nvPicPr>
            <p:cNvPr id="6" name="Picture 5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05C815A4-302C-4796-98A2-85FAF5FB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32" y="1340768"/>
              <a:ext cx="8424936" cy="1152128"/>
            </a:xfrm>
            <a:prstGeom prst="rect">
              <a:avLst/>
            </a:prstGeom>
          </p:spPr>
        </p:pic>
        <p:pic>
          <p:nvPicPr>
            <p:cNvPr id="7" name="Picture 6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4B11E40B-22EA-42FC-BD00-1A40F4F6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32" y="2420888"/>
              <a:ext cx="8424936" cy="11521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B63A1F-9F0B-481D-9157-8A7748FD8E45}"/>
                </a:ext>
              </a:extLst>
            </p:cNvPr>
            <p:cNvSpPr txBox="1"/>
            <p:nvPr/>
          </p:nvSpPr>
          <p:spPr>
            <a:xfrm>
              <a:off x="3071664" y="1668334"/>
              <a:ext cx="655272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id-ID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emudahkan Guru dan siswa dalam Pembelajaran</a:t>
              </a:r>
              <a:endParaRPr lang="en-ID" sz="2000" b="1" i="0" dirty="0">
                <a:solidFill>
                  <a:srgbClr val="DDE4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271E407-ACD0-46E1-BEB0-CE22383175D3}"/>
                </a:ext>
              </a:extLst>
            </p:cNvPr>
            <p:cNvSpPr txBox="1"/>
            <p:nvPr/>
          </p:nvSpPr>
          <p:spPr>
            <a:xfrm>
              <a:off x="3071664" y="2748454"/>
              <a:ext cx="655272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Kemudahan dalam proses Belajar mengajar</a:t>
              </a:r>
              <a:endParaRPr lang="en-ID" sz="2000" b="1" i="0" dirty="0">
                <a:solidFill>
                  <a:srgbClr val="DDE4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9" descr="A picture containing sport&#10;&#10;Description automatically generated">
            <a:extLst>
              <a:ext uri="{FF2B5EF4-FFF2-40B4-BE49-F238E27FC236}">
                <a16:creationId xmlns:a16="http://schemas.microsoft.com/office/drawing/2014/main" id="{ACD1757D-227F-4110-968A-D9F206387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7" b="35256"/>
          <a:stretch/>
        </p:blipFill>
        <p:spPr>
          <a:xfrm>
            <a:off x="0" y="4077073"/>
            <a:ext cx="4759785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" name="videoplayback (1)">
            <a:hlinkClick r:id="" action="ppaction://media"/>
            <a:extLst>
              <a:ext uri="{FF2B5EF4-FFF2-40B4-BE49-F238E27FC236}">
                <a16:creationId xmlns:a16="http://schemas.microsoft.com/office/drawing/2014/main" id="{CCDD4C50-845F-4C27-9A53-4A053C8AFB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951" end="170038"/>
                  <p14:fade in="25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2872" y="2359360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3B19F-C10B-4938-9A69-323444B9B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C62851-D38C-473B-93BE-C7CF72ED7E48}"/>
              </a:ext>
            </a:extLst>
          </p:cNvPr>
          <p:cNvSpPr txBox="1"/>
          <p:nvPr/>
        </p:nvSpPr>
        <p:spPr>
          <a:xfrm>
            <a:off x="2351584" y="267708"/>
            <a:ext cx="7488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id-ID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ampak Negatif Komputer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883532" y="854633"/>
            <a:ext cx="8424936" cy="2232248"/>
            <a:chOff x="1883532" y="1340768"/>
            <a:chExt cx="8424936" cy="2232248"/>
          </a:xfrm>
        </p:grpSpPr>
        <p:pic>
          <p:nvPicPr>
            <p:cNvPr id="6" name="Picture 5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05C815A4-302C-4796-98A2-85FAF5FBF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32" y="1340768"/>
              <a:ext cx="8424936" cy="1152128"/>
            </a:xfrm>
            <a:prstGeom prst="rect">
              <a:avLst/>
            </a:prstGeom>
          </p:spPr>
        </p:pic>
        <p:pic>
          <p:nvPicPr>
            <p:cNvPr id="7" name="Picture 6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4B11E40B-22EA-42FC-BD00-1A40F4F69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532" y="2420888"/>
              <a:ext cx="8424936" cy="115212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B63A1F-9F0B-481D-9157-8A7748FD8E45}"/>
                </a:ext>
              </a:extLst>
            </p:cNvPr>
            <p:cNvSpPr txBox="1"/>
            <p:nvPr/>
          </p:nvSpPr>
          <p:spPr>
            <a:xfrm>
              <a:off x="3071664" y="1616814"/>
              <a:ext cx="65527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id-ID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embuat Kemampuan bersosialisasi siswa menurun</a:t>
              </a:r>
              <a:endParaRPr lang="en-ID" sz="2000" b="1" i="0" dirty="0">
                <a:solidFill>
                  <a:srgbClr val="DDE4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71E407-ACD0-46E1-BEB0-CE22383175D3}"/>
                </a:ext>
              </a:extLst>
            </p:cNvPr>
            <p:cNvSpPr txBox="1"/>
            <p:nvPr/>
          </p:nvSpPr>
          <p:spPr>
            <a:xfrm>
              <a:off x="3071664" y="2748454"/>
              <a:ext cx="6552728" cy="496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id-ID" sz="2000" b="1" dirty="0" smtClean="0">
                  <a:solidFill>
                    <a:srgbClr val="DDE4E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ecanduan Bermain Komputer</a:t>
              </a:r>
              <a:endParaRPr lang="en-ID" sz="2000" b="1" i="0" dirty="0">
                <a:solidFill>
                  <a:srgbClr val="DDE4E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3" name="Picture 12" descr="A picture containing sport&#10;&#10;Description automatically generated">
            <a:extLst>
              <a:ext uri="{FF2B5EF4-FFF2-40B4-BE49-F238E27FC236}">
                <a16:creationId xmlns:a16="http://schemas.microsoft.com/office/drawing/2014/main" id="{ACD1757D-227F-4110-968A-D9F206387F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7" b="35256"/>
          <a:stretch/>
        </p:blipFill>
        <p:spPr>
          <a:xfrm>
            <a:off x="0" y="4077073"/>
            <a:ext cx="4759785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0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C0F5BE2-BA59-4714-BB80-325ADE29A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714CDFB-5BFC-406B-87B4-B3634EA4C4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24131" r="12696" b="15544"/>
          <a:stretch/>
        </p:blipFill>
        <p:spPr>
          <a:xfrm>
            <a:off x="8616280" y="5733255"/>
            <a:ext cx="2520280" cy="7200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BEE5B3-89EA-44AF-8E0D-8B73335D59B8}"/>
              </a:ext>
            </a:extLst>
          </p:cNvPr>
          <p:cNvSpPr txBox="1"/>
          <p:nvPr/>
        </p:nvSpPr>
        <p:spPr>
          <a:xfrm>
            <a:off x="1055440" y="1876341"/>
            <a:ext cx="97210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d-ID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Penggunaan </a:t>
            </a:r>
            <a:r>
              <a:rPr lang="id-ID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komputer harus diatur dengan baik, sehingga siswa tidak terlalu lama menggunakan komputer.</a:t>
            </a:r>
          </a:p>
          <a:p>
            <a:pPr marL="457200" indent="-457200">
              <a:buFont typeface="+mj-lt"/>
              <a:buAutoNum type="arabicPeriod"/>
            </a:pPr>
            <a:r>
              <a:rPr lang="id-ID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Siswa harus diajarkan untuk menggunakan komputer secara bijak dan tidak terlalu banyak menggunakan komputer untuk hal-hal yang tidak bermanfaat.</a:t>
            </a:r>
          </a:p>
          <a:p>
            <a:pPr marL="457200" indent="-457200">
              <a:buFont typeface="+mj-lt"/>
              <a:buAutoNum type="arabicPeriod"/>
            </a:pPr>
            <a:r>
              <a:rPr lang="id-ID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 </a:t>
            </a:r>
            <a:r>
              <a:rPr lang="id-ID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harus memberikan pendidikan tentang dampak negatif yang dapat ditimbulkan jika siswa terlalu lama menggunakan komputer, seperti sakit mata, lelah, dan lain-lain.</a:t>
            </a:r>
          </a:p>
          <a:p>
            <a:pPr marL="457200" indent="-457200">
              <a:buFont typeface="+mj-lt"/>
              <a:buAutoNum type="arabicPeriod"/>
            </a:pPr>
            <a:r>
              <a:rPr lang="id-ID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 harus memberikan pengajaran tentang etika dan tata cara penggunaan komputer yang benar.</a:t>
            </a:r>
          </a:p>
          <a:p>
            <a:pPr marL="457200" indent="-457200">
              <a:buFont typeface="+mj-lt"/>
              <a:buAutoNum type="arabicPeriod"/>
            </a:pPr>
            <a:r>
              <a:rPr lang="id-ID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Pemerintah harus memberikan regulasi yang ketat terkait penggunaan komputer di sekolah, sehingga siswa tidak terlalu lama menggunakan komputer dan tidak menggunakan komputer untuk hal-hal yang tidak bermanfaat</a:t>
            </a:r>
            <a:r>
              <a:rPr lang="id-ID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id-ID" b="1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d-ID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endParaRPr lang="id-ID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B7C432-177B-435C-88E2-771F42B8B409}"/>
              </a:ext>
            </a:extLst>
          </p:cNvPr>
          <p:cNvSpPr txBox="1"/>
          <p:nvPr/>
        </p:nvSpPr>
        <p:spPr>
          <a:xfrm>
            <a:off x="2351584" y="771764"/>
            <a:ext cx="748883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id-ID" sz="2000" b="1" dirty="0" smtClean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 Mengatasi Dampak Negatif Komputer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7D0762-5540-4E4E-8D48-F932452310B4}"/>
              </a:ext>
            </a:extLst>
          </p:cNvPr>
          <p:cNvSpPr txBox="1"/>
          <p:nvPr/>
        </p:nvSpPr>
        <p:spPr>
          <a:xfrm>
            <a:off x="9048328" y="5812324"/>
            <a:ext cx="17281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Lanjut</a:t>
            </a:r>
            <a:r>
              <a:rPr lang="en-US" sz="2000" b="1" dirty="0">
                <a:solidFill>
                  <a:srgbClr val="DDE4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ID" sz="2000" b="1" i="0" dirty="0">
              <a:solidFill>
                <a:srgbClr val="DDE4E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way, road, highway&#10;&#10;Description automatically generated">
            <a:extLst>
              <a:ext uri="{FF2B5EF4-FFF2-40B4-BE49-F238E27FC236}">
                <a16:creationId xmlns:a16="http://schemas.microsoft.com/office/drawing/2014/main" id="{A9D9F1E1-0E95-4B91-8D24-1DDC229F7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r="8727"/>
          <a:stretch/>
        </p:blipFill>
        <p:spPr>
          <a:xfrm>
            <a:off x="0" y="3174"/>
            <a:ext cx="12192000" cy="68516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9B967A-7B4B-48B6-9495-D900D6BBFA45}"/>
              </a:ext>
            </a:extLst>
          </p:cNvPr>
          <p:cNvSpPr txBox="1"/>
          <p:nvPr/>
        </p:nvSpPr>
        <p:spPr>
          <a:xfrm>
            <a:off x="3099624" y="516214"/>
            <a:ext cx="5992750" cy="830997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</a:schemeClr>
            </a:glow>
            <a:outerShdw blurRad="927100" sx="156000" sy="156000" algn="ctr" rotWithShape="0">
              <a:schemeClr val="bg1"/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4800" dirty="0" smtClean="0">
                <a:solidFill>
                  <a:srgbClr val="CD9E3C"/>
                </a:solidFill>
                <a:latin typeface="Friz Quadrata" pitchFamily="50" charset="0"/>
              </a:rPr>
              <a:t>TERIMAKASIH</a:t>
            </a:r>
            <a:endParaRPr lang="en-ID" sz="4800" dirty="0">
              <a:solidFill>
                <a:srgbClr val="CD9E3C"/>
              </a:solidFill>
              <a:latin typeface="Friz Quadrata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4BFA30-79A9-4934-BCBB-7A5BB208286D}"/>
              </a:ext>
            </a:extLst>
          </p:cNvPr>
          <p:cNvSpPr/>
          <p:nvPr/>
        </p:nvSpPr>
        <p:spPr>
          <a:xfrm>
            <a:off x="4851266" y="5877272"/>
            <a:ext cx="2468870" cy="432048"/>
          </a:xfrm>
          <a:prstGeom prst="ellipse">
            <a:avLst/>
          </a:prstGeom>
          <a:solidFill>
            <a:schemeClr val="tx1">
              <a:alpha val="58000"/>
            </a:schemeClr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BF159-CA9F-44BF-A42D-4A575BAC6BC9}"/>
              </a:ext>
            </a:extLst>
          </p:cNvPr>
          <p:cNvSpPr txBox="1"/>
          <p:nvPr/>
        </p:nvSpPr>
        <p:spPr>
          <a:xfrm>
            <a:off x="2265091" y="5576827"/>
            <a:ext cx="7661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smtClean="0">
                <a:solidFill>
                  <a:srgbClr val="CD9E3C"/>
                </a:solidFill>
                <a:latin typeface="Friz Quadrata" pitchFamily="50" charset="0"/>
              </a:rPr>
              <a:t>Malu bertanya sesat di jalan </a:t>
            </a:r>
          </a:p>
          <a:p>
            <a:pPr algn="ctr"/>
            <a:r>
              <a:rPr lang="id-ID" sz="1400" dirty="0" smtClean="0">
                <a:solidFill>
                  <a:srgbClr val="CD9E3C"/>
                </a:solidFill>
                <a:latin typeface="Friz Quadrata" pitchFamily="50" charset="0"/>
              </a:rPr>
              <a:t>Karna ini bukan di jalan </a:t>
            </a:r>
          </a:p>
          <a:p>
            <a:pPr algn="ctr"/>
            <a:r>
              <a:rPr lang="id-ID" sz="1400" dirty="0" smtClean="0">
                <a:solidFill>
                  <a:srgbClr val="CD9E3C"/>
                </a:solidFill>
                <a:latin typeface="Friz Quadrata" pitchFamily="50" charset="0"/>
              </a:rPr>
              <a:t>Jadi ngga usah nanya pun ga akan sesat</a:t>
            </a:r>
            <a:endParaRPr lang="en-ID" sz="1400" dirty="0">
              <a:solidFill>
                <a:srgbClr val="CD9E3C"/>
              </a:solidFill>
              <a:latin typeface="Friz Quadrata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33" y="2013980"/>
            <a:ext cx="6344535" cy="3562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3D20F1-6F26-4CB6-9242-1F0CDD6689D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08" y="1568362"/>
            <a:ext cx="6712183" cy="2399605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8FC35E-953E-4D6D-8B75-687DFA01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1" y="2912399"/>
            <a:ext cx="12192000" cy="33969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0731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838627-66A4-486A-9D71-781EB6770E28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329</Words>
  <Application>Microsoft Office PowerPoint</Application>
  <PresentationFormat>Widescreen</PresentationFormat>
  <Paragraphs>44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Friz Quadrata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Haqqi Ilmiawan</dc:creator>
  <cp:lastModifiedBy>RISKI_NURHADI</cp:lastModifiedBy>
  <cp:revision>33</cp:revision>
  <dcterms:created xsi:type="dcterms:W3CDTF">2021-03-17T13:52:56Z</dcterms:created>
  <dcterms:modified xsi:type="dcterms:W3CDTF">2022-12-26T02:01:46Z</dcterms:modified>
</cp:coreProperties>
</file>